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2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9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05F01-DDC4-4A57-B81D-4A45F39C53A1}" type="datetimeFigureOut">
              <a:rPr lang="en-GB" smtClean="0"/>
              <a:t>21/04/2017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9222B-1564-4CD5-B2D1-969736E1156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194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9222B-1564-4CD5-B2D1-969736E1156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73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3B1D-5850-48D6-A0B9-E9BDA864D0AC}" type="datetime1">
              <a:rPr lang="de-AT" smtClean="0"/>
              <a:t>21.04.2017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Hardy Hanappi, April 2017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321D-1256-4CF2-B47F-49071A4FC98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30775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6E4C-3655-406E-A107-C04827D48BD3}" type="datetime1">
              <a:rPr lang="de-AT" smtClean="0"/>
              <a:t>21.04.2017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Hardy Hanappi, April 2017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321D-1256-4CF2-B47F-49071A4FC98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4487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9CC55-C1C8-43D9-8B91-C5A458B1CB02}" type="datetime1">
              <a:rPr lang="de-AT" smtClean="0"/>
              <a:t>21.04.2017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Hardy Hanappi, April 2017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321D-1256-4CF2-B47F-49071A4FC98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7835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30C9-4006-45AE-80D9-571104D3A6D7}" type="datetime1">
              <a:rPr lang="de-AT" smtClean="0"/>
              <a:t>21.04.2017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Hardy Hanappi, April 2017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321D-1256-4CF2-B47F-49071A4FC98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75994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CBFF-B254-4243-BDE3-68B1E465A5DB}" type="datetime1">
              <a:rPr lang="de-AT" smtClean="0"/>
              <a:t>21.04.2017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Hardy Hanappi, April 2017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321D-1256-4CF2-B47F-49071A4FC98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50733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C143-E21C-4293-895C-215EF5118867}" type="datetime1">
              <a:rPr lang="de-AT" smtClean="0"/>
              <a:t>21.04.2017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Hardy Hanappi, April 2017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321D-1256-4CF2-B47F-49071A4FC98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72043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55BDC-7A2E-420C-80A4-7FD86BCE4351}" type="datetime1">
              <a:rPr lang="de-AT" smtClean="0"/>
              <a:t>21.04.2017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Hardy Hanappi, April 2017</a:t>
            </a:r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321D-1256-4CF2-B47F-49071A4FC98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26546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4E28-CBE8-4894-A126-2EB985D9C42C}" type="datetime1">
              <a:rPr lang="de-AT" smtClean="0"/>
              <a:t>21.04.2017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Hardy Hanappi, April 2017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321D-1256-4CF2-B47F-49071A4FC98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78401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BA6FD-E6E3-4D90-B7AA-1C0F4BED71CD}" type="datetime1">
              <a:rPr lang="de-AT" smtClean="0"/>
              <a:t>21.04.2017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Hardy Hanappi, April 2017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321D-1256-4CF2-B47F-49071A4FC98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1018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8384-9A75-4FB3-9D12-4CCA8DB7EC08}" type="datetime1">
              <a:rPr lang="de-AT" smtClean="0"/>
              <a:t>21.04.2017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Hardy Hanappi, April 2017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321D-1256-4CF2-B47F-49071A4FC98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97430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826C-76F7-48A3-A854-C3FFD85A7946}" type="datetime1">
              <a:rPr lang="de-AT" smtClean="0"/>
              <a:t>21.04.2017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Hardy Hanappi, April 2017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321D-1256-4CF2-B47F-49071A4FC98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30940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98988-DEBC-4B7E-86C3-3C8A4957C507}" type="datetime1">
              <a:rPr lang="de-AT" smtClean="0"/>
              <a:t>21.04.2017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smtClean="0"/>
              <a:t>Hardy Hanappi, April 2017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F321D-1256-4CF2-B47F-49071A4FC98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04257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anappi@tuwien.ac.at" TargetMode="External"/><Relationship Id="rId2" Type="http://schemas.openxmlformats.org/officeDocument/2006/relationships/hyperlink" Target="http://www.econ.tuwien.ac.at/hanappi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066800"/>
            <a:ext cx="9144000" cy="1862138"/>
          </a:xfrm>
        </p:spPr>
        <p:txBody>
          <a:bodyPr/>
          <a:lstStyle/>
          <a:p>
            <a:r>
              <a:rPr lang="de-AT" dirty="0" smtClean="0">
                <a:latin typeface="+mn-lt"/>
              </a:rPr>
              <a:t>Digital Transformation </a:t>
            </a:r>
            <a:r>
              <a:rPr lang="de-AT" dirty="0" err="1" smtClean="0">
                <a:latin typeface="+mn-lt"/>
              </a:rPr>
              <a:t>and</a:t>
            </a:r>
            <a:r>
              <a:rPr lang="de-AT" dirty="0" smtClean="0">
                <a:latin typeface="+mn-lt"/>
              </a:rPr>
              <a:t> Political Economy</a:t>
            </a:r>
            <a:endParaRPr lang="de-AT" dirty="0">
              <a:latin typeface="+mn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763963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de-AT" dirty="0" smtClean="0"/>
              <a:t>Hardy Hanappi</a:t>
            </a:r>
          </a:p>
          <a:p>
            <a:r>
              <a:rPr lang="de-AT" dirty="0" smtClean="0"/>
              <a:t>ad personam Jean Monnet </a:t>
            </a:r>
            <a:r>
              <a:rPr lang="de-AT" dirty="0" err="1" smtClean="0"/>
              <a:t>Chair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Political Economy </a:t>
            </a:r>
            <a:r>
              <a:rPr lang="de-AT" dirty="0" err="1" smtClean="0"/>
              <a:t>of</a:t>
            </a:r>
            <a:r>
              <a:rPr lang="de-AT" dirty="0" smtClean="0"/>
              <a:t> European Integration</a:t>
            </a:r>
          </a:p>
          <a:p>
            <a:r>
              <a:rPr lang="de-AT" dirty="0" smtClean="0">
                <a:hlinkClick r:id="rId2"/>
              </a:rPr>
              <a:t>www.econ.tuwien.ac.at/hanappi</a:t>
            </a:r>
            <a:r>
              <a:rPr lang="de-AT" dirty="0" smtClean="0"/>
              <a:t>	</a:t>
            </a:r>
            <a:r>
              <a:rPr lang="de-AT" dirty="0" smtClean="0">
                <a:hlinkClick r:id="rId3"/>
              </a:rPr>
              <a:t>hanappi@tuwien.ac.at</a:t>
            </a:r>
            <a:r>
              <a:rPr lang="de-AT" dirty="0" smtClean="0"/>
              <a:t>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9221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679451"/>
            <a:ext cx="2790825" cy="615950"/>
          </a:xfrm>
        </p:spPr>
        <p:txBody>
          <a:bodyPr>
            <a:normAutofit fontScale="90000"/>
          </a:bodyPr>
          <a:lstStyle/>
          <a:p>
            <a:r>
              <a:rPr lang="de-AT" b="1" dirty="0" smtClean="0">
                <a:latin typeface="+mn-lt"/>
              </a:rPr>
              <a:t>Content</a:t>
            </a:r>
            <a:endParaRPr lang="de-AT" b="1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73250"/>
            <a:ext cx="9963150" cy="955675"/>
          </a:xfrm>
        </p:spPr>
        <p:txBody>
          <a:bodyPr/>
          <a:lstStyle/>
          <a:p>
            <a:r>
              <a:rPr lang="de-AT" dirty="0" err="1" smtClean="0"/>
              <a:t>Increasing</a:t>
            </a:r>
            <a:r>
              <a:rPr lang="de-AT" dirty="0" smtClean="0"/>
              <a:t> </a:t>
            </a:r>
            <a:r>
              <a:rPr lang="de-AT" dirty="0" err="1" smtClean="0"/>
              <a:t>contradictions</a:t>
            </a:r>
            <a:r>
              <a:rPr lang="de-AT" dirty="0" smtClean="0"/>
              <a:t> </a:t>
            </a:r>
            <a:r>
              <a:rPr lang="de-AT" dirty="0" err="1" smtClean="0"/>
              <a:t>between</a:t>
            </a:r>
            <a:r>
              <a:rPr lang="de-AT" dirty="0" smtClean="0"/>
              <a:t> </a:t>
            </a:r>
            <a:r>
              <a:rPr lang="de-AT" dirty="0" err="1" smtClean="0"/>
              <a:t>technical</a:t>
            </a:r>
            <a:r>
              <a:rPr lang="de-AT" dirty="0" smtClean="0"/>
              <a:t> </a:t>
            </a:r>
            <a:r>
              <a:rPr lang="de-AT" dirty="0" err="1" smtClean="0"/>
              <a:t>possibilities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their</a:t>
            </a:r>
            <a:r>
              <a:rPr lang="de-AT" dirty="0" smtClean="0"/>
              <a:t> </a:t>
            </a:r>
            <a:r>
              <a:rPr lang="de-AT" dirty="0" err="1" smtClean="0"/>
              <a:t>actual</a:t>
            </a:r>
            <a:r>
              <a:rPr lang="de-AT" dirty="0" smtClean="0"/>
              <a:t> </a:t>
            </a:r>
            <a:r>
              <a:rPr lang="de-AT" dirty="0" err="1" smtClean="0"/>
              <a:t>use</a:t>
            </a:r>
            <a:r>
              <a:rPr lang="de-AT" dirty="0" smtClean="0"/>
              <a:t> in </a:t>
            </a:r>
            <a:r>
              <a:rPr lang="de-AT" dirty="0" err="1" smtClean="0"/>
              <a:t>political</a:t>
            </a:r>
            <a:r>
              <a:rPr lang="de-AT" dirty="0" smtClean="0"/>
              <a:t> </a:t>
            </a:r>
            <a:r>
              <a:rPr lang="de-AT" dirty="0" err="1" smtClean="0"/>
              <a:t>economy</a:t>
            </a:r>
            <a:r>
              <a:rPr lang="de-AT" dirty="0" smtClean="0"/>
              <a:t> </a:t>
            </a:r>
            <a:endParaRPr lang="de-AT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838200" y="3125787"/>
            <a:ext cx="9963150" cy="955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err="1" smtClean="0"/>
              <a:t>Expanding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scientific</a:t>
            </a:r>
            <a:r>
              <a:rPr lang="de-AT" dirty="0" smtClean="0"/>
              <a:t> </a:t>
            </a:r>
            <a:r>
              <a:rPr lang="de-AT" dirty="0" err="1" smtClean="0"/>
              <a:t>base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a </a:t>
            </a:r>
            <a:r>
              <a:rPr lang="de-AT" dirty="0" err="1" smtClean="0"/>
              <a:t>democratic</a:t>
            </a:r>
            <a:r>
              <a:rPr lang="de-AT" dirty="0" smtClean="0"/>
              <a:t> digital </a:t>
            </a:r>
            <a:r>
              <a:rPr lang="de-AT" dirty="0" err="1" smtClean="0"/>
              <a:t>transformation</a:t>
            </a:r>
            <a:endParaRPr lang="de-AT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838200" y="4530725"/>
            <a:ext cx="9963150" cy="955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smtClean="0"/>
              <a:t>The </a:t>
            </a:r>
            <a:r>
              <a:rPr lang="de-AT" dirty="0" err="1" smtClean="0"/>
              <a:t>vision</a:t>
            </a:r>
            <a:r>
              <a:rPr lang="de-AT" dirty="0" smtClean="0"/>
              <a:t>: Global </a:t>
            </a:r>
            <a:r>
              <a:rPr lang="de-AT" dirty="0" err="1" smtClean="0"/>
              <a:t>central</a:t>
            </a:r>
            <a:r>
              <a:rPr lang="de-AT" dirty="0" smtClean="0"/>
              <a:t> </a:t>
            </a:r>
            <a:r>
              <a:rPr lang="de-AT" dirty="0" err="1" smtClean="0"/>
              <a:t>nervous</a:t>
            </a:r>
            <a:r>
              <a:rPr lang="de-AT" dirty="0" smtClean="0"/>
              <a:t> </a:t>
            </a:r>
            <a:r>
              <a:rPr lang="de-AT" dirty="0" err="1" smtClean="0"/>
              <a:t>system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human </a:t>
            </a:r>
            <a:r>
              <a:rPr lang="de-AT" dirty="0" err="1" smtClean="0"/>
              <a:t>species</a:t>
            </a:r>
            <a:r>
              <a:rPr lang="de-AT" dirty="0" smtClean="0"/>
              <a:t> 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Hardy Hanappi, April 2017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83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199" y="679451"/>
            <a:ext cx="9594273" cy="615950"/>
          </a:xfrm>
        </p:spPr>
        <p:txBody>
          <a:bodyPr>
            <a:normAutofit fontScale="90000"/>
          </a:bodyPr>
          <a:lstStyle/>
          <a:p>
            <a:r>
              <a:rPr lang="de-AT" b="1" dirty="0" err="1" smtClean="0">
                <a:latin typeface="+mn-lt"/>
              </a:rPr>
              <a:t>Contradictions</a:t>
            </a:r>
            <a:r>
              <a:rPr lang="de-AT" b="1" dirty="0" smtClean="0">
                <a:latin typeface="+mn-lt"/>
              </a:rPr>
              <a:t> </a:t>
            </a:r>
            <a:endParaRPr lang="de-AT" b="1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73250"/>
            <a:ext cx="4229100" cy="86042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AT" i="1" dirty="0" smtClean="0">
                <a:solidFill>
                  <a:srgbClr val="0070C0"/>
                </a:solidFill>
              </a:rPr>
              <a:t>ICT: Information &amp; Communication Technologies </a:t>
            </a:r>
            <a:endParaRPr lang="de-AT" i="1" dirty="0">
              <a:solidFill>
                <a:srgbClr val="0070C0"/>
              </a:solidFill>
            </a:endParaRP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838200" y="2847975"/>
            <a:ext cx="4229100" cy="577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AT" dirty="0" smtClean="0">
                <a:solidFill>
                  <a:srgbClr val="0070C0"/>
                </a:solidFill>
              </a:rPr>
              <a:t>Internet	  Mobile Phone</a:t>
            </a:r>
            <a:endParaRPr lang="de-AT" dirty="0">
              <a:solidFill>
                <a:srgbClr val="0070C0"/>
              </a:solidFill>
            </a:endParaRPr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838200" y="3425824"/>
            <a:ext cx="1809750" cy="1003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AT" dirty="0" smtClean="0">
                <a:solidFill>
                  <a:srgbClr val="0070C0"/>
                </a:solidFill>
              </a:rPr>
              <a:t>Individual</a:t>
            </a:r>
            <a:r>
              <a:rPr lang="de-AT" dirty="0">
                <a:solidFill>
                  <a:srgbClr val="0070C0"/>
                </a:solidFill>
              </a:rPr>
              <a:t> </a:t>
            </a:r>
            <a:r>
              <a:rPr lang="de-AT" dirty="0" err="1" smtClean="0">
                <a:solidFill>
                  <a:srgbClr val="0070C0"/>
                </a:solidFill>
              </a:rPr>
              <a:t>knowledge</a:t>
            </a:r>
            <a:endParaRPr lang="de-AT" dirty="0">
              <a:solidFill>
                <a:srgbClr val="0070C0"/>
              </a:solidFill>
            </a:endParaRPr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2844000" y="3425823"/>
            <a:ext cx="3467101" cy="1003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AT" dirty="0" smtClean="0">
                <a:solidFill>
                  <a:srgbClr val="0070C0"/>
                </a:solidFill>
              </a:rPr>
              <a:t>Individual</a:t>
            </a:r>
            <a:r>
              <a:rPr lang="de-AT" dirty="0">
                <a:solidFill>
                  <a:srgbClr val="0070C0"/>
                </a:solidFill>
              </a:rPr>
              <a:t> </a:t>
            </a:r>
            <a:r>
              <a:rPr lang="de-AT" dirty="0" err="1" smtClean="0">
                <a:solidFill>
                  <a:srgbClr val="0070C0"/>
                </a:solidFill>
              </a:rPr>
              <a:t>transaction</a:t>
            </a:r>
            <a:r>
              <a:rPr lang="de-AT" dirty="0" smtClean="0">
                <a:solidFill>
                  <a:srgbClr val="0070C0"/>
                </a:solidFill>
              </a:rPr>
              <a:t> </a:t>
            </a:r>
            <a:r>
              <a:rPr lang="de-AT" dirty="0" err="1" smtClean="0">
                <a:solidFill>
                  <a:srgbClr val="0070C0"/>
                </a:solidFill>
              </a:rPr>
              <a:t>handling</a:t>
            </a:r>
            <a:endParaRPr lang="de-AT" dirty="0">
              <a:solidFill>
                <a:srgbClr val="0070C0"/>
              </a:solidFill>
            </a:endParaRPr>
          </a:p>
        </p:txBody>
      </p:sp>
      <p:sp>
        <p:nvSpPr>
          <p:cNvPr id="10" name="Inhaltsplatzhalter 2"/>
          <p:cNvSpPr txBox="1">
            <a:spLocks/>
          </p:cNvSpPr>
          <p:nvPr/>
        </p:nvSpPr>
        <p:spPr>
          <a:xfrm>
            <a:off x="842018" y="1409700"/>
            <a:ext cx="2001982" cy="566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AT" b="1" dirty="0" smtClean="0">
                <a:solidFill>
                  <a:srgbClr val="0070C0"/>
                </a:solidFill>
              </a:rPr>
              <a:t>Technology</a:t>
            </a:r>
            <a:endParaRPr lang="de-AT" b="1" dirty="0">
              <a:solidFill>
                <a:srgbClr val="0070C0"/>
              </a:solidFill>
            </a:endParaRPr>
          </a:p>
        </p:txBody>
      </p:sp>
      <p:sp>
        <p:nvSpPr>
          <p:cNvPr id="11" name="Inhaltsplatzhalter 2"/>
          <p:cNvSpPr txBox="1">
            <a:spLocks/>
          </p:cNvSpPr>
          <p:nvPr/>
        </p:nvSpPr>
        <p:spPr>
          <a:xfrm>
            <a:off x="7531926" y="1409699"/>
            <a:ext cx="2823358" cy="566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AT" b="1" dirty="0" smtClean="0">
                <a:solidFill>
                  <a:srgbClr val="FF0000"/>
                </a:solidFill>
              </a:rPr>
              <a:t>Political Economy</a:t>
            </a:r>
            <a:endParaRPr lang="de-AT" b="1" dirty="0">
              <a:solidFill>
                <a:srgbClr val="FF0000"/>
              </a:solidFill>
            </a:endParaRPr>
          </a:p>
        </p:txBody>
      </p:sp>
      <p:sp>
        <p:nvSpPr>
          <p:cNvPr id="12" name="Inhaltsplatzhalter 2"/>
          <p:cNvSpPr txBox="1">
            <a:spLocks/>
          </p:cNvSpPr>
          <p:nvPr/>
        </p:nvSpPr>
        <p:spPr>
          <a:xfrm>
            <a:off x="838201" y="4429125"/>
            <a:ext cx="2114550" cy="1003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AT" dirty="0" smtClean="0">
                <a:solidFill>
                  <a:srgbClr val="0070C0"/>
                </a:solidFill>
              </a:rPr>
              <a:t>Info </a:t>
            </a:r>
            <a:r>
              <a:rPr lang="de-AT" dirty="0" err="1" smtClean="0">
                <a:solidFill>
                  <a:srgbClr val="0070C0"/>
                </a:solidFill>
              </a:rPr>
              <a:t>commodity</a:t>
            </a:r>
            <a:endParaRPr lang="de-AT" dirty="0">
              <a:solidFill>
                <a:srgbClr val="0070C0"/>
              </a:solidFill>
            </a:endParaRPr>
          </a:p>
        </p:txBody>
      </p:sp>
      <p:sp>
        <p:nvSpPr>
          <p:cNvPr id="13" name="Inhaltsplatzhalter 2"/>
          <p:cNvSpPr txBox="1">
            <a:spLocks/>
          </p:cNvSpPr>
          <p:nvPr/>
        </p:nvSpPr>
        <p:spPr>
          <a:xfrm>
            <a:off x="2844001" y="4441827"/>
            <a:ext cx="2114550" cy="1003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AT" dirty="0" smtClean="0">
                <a:solidFill>
                  <a:srgbClr val="0070C0"/>
                </a:solidFill>
              </a:rPr>
              <a:t>Global </a:t>
            </a:r>
            <a:r>
              <a:rPr lang="de-AT" dirty="0" err="1" smtClean="0">
                <a:solidFill>
                  <a:srgbClr val="0070C0"/>
                </a:solidFill>
              </a:rPr>
              <a:t>value</a:t>
            </a:r>
            <a:r>
              <a:rPr lang="de-AT" dirty="0" smtClean="0">
                <a:solidFill>
                  <a:srgbClr val="0070C0"/>
                </a:solidFill>
              </a:rPr>
              <a:t> </a:t>
            </a:r>
            <a:r>
              <a:rPr lang="de-AT" dirty="0" err="1" smtClean="0">
                <a:solidFill>
                  <a:srgbClr val="0070C0"/>
                </a:solidFill>
              </a:rPr>
              <a:t>chains</a:t>
            </a:r>
            <a:endParaRPr lang="de-AT" dirty="0">
              <a:solidFill>
                <a:srgbClr val="0070C0"/>
              </a:solidFill>
            </a:endParaRPr>
          </a:p>
        </p:txBody>
      </p:sp>
      <p:sp>
        <p:nvSpPr>
          <p:cNvPr id="14" name="Inhaltsplatzhalter 2"/>
          <p:cNvSpPr txBox="1">
            <a:spLocks/>
          </p:cNvSpPr>
          <p:nvPr/>
        </p:nvSpPr>
        <p:spPr>
          <a:xfrm rot="16200000">
            <a:off x="-901326" y="3723718"/>
            <a:ext cx="2679440" cy="407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AT" sz="2000" dirty="0" err="1" smtClean="0">
                <a:solidFill>
                  <a:srgbClr val="00B050"/>
                </a:solidFill>
              </a:rPr>
              <a:t>Less</a:t>
            </a:r>
            <a:r>
              <a:rPr lang="de-AT" sz="2000" dirty="0" smtClean="0">
                <a:solidFill>
                  <a:srgbClr val="00B050"/>
                </a:solidFill>
              </a:rPr>
              <a:t> </a:t>
            </a:r>
            <a:r>
              <a:rPr lang="de-AT" sz="2000" dirty="0" err="1" smtClean="0">
                <a:solidFill>
                  <a:srgbClr val="00B050"/>
                </a:solidFill>
              </a:rPr>
              <a:t>visible</a:t>
            </a:r>
            <a:r>
              <a:rPr lang="de-AT" sz="2000" dirty="0" smtClean="0">
                <a:solidFill>
                  <a:srgbClr val="00B050"/>
                </a:solidFill>
              </a:rPr>
              <a:t>   </a:t>
            </a:r>
            <a:r>
              <a:rPr lang="de-AT" sz="2000" dirty="0" smtClean="0">
                <a:solidFill>
                  <a:srgbClr val="00B050"/>
                </a:solidFill>
                <a:sym typeface="Wingdings" panose="05000000000000000000" pitchFamily="2" charset="2"/>
              </a:rPr>
              <a:t></a:t>
            </a:r>
            <a:r>
              <a:rPr lang="de-AT" sz="2000" dirty="0" smtClean="0">
                <a:solidFill>
                  <a:srgbClr val="00B050"/>
                </a:solidFill>
              </a:rPr>
              <a:t>   Visible</a:t>
            </a:r>
            <a:endParaRPr lang="de-AT" sz="2000" dirty="0">
              <a:solidFill>
                <a:srgbClr val="00B050"/>
              </a:solidFill>
            </a:endParaRPr>
          </a:p>
        </p:txBody>
      </p:sp>
      <p:sp>
        <p:nvSpPr>
          <p:cNvPr id="15" name="Inhaltsplatzhalter 2"/>
          <p:cNvSpPr txBox="1">
            <a:spLocks/>
          </p:cNvSpPr>
          <p:nvPr/>
        </p:nvSpPr>
        <p:spPr>
          <a:xfrm>
            <a:off x="6627050" y="2847975"/>
            <a:ext cx="4844514" cy="577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AT" dirty="0" smtClean="0">
                <a:solidFill>
                  <a:srgbClr val="FF0000"/>
                </a:solidFill>
              </a:rPr>
              <a:t>Alienation	         </a:t>
            </a:r>
            <a:r>
              <a:rPr lang="de-AT" dirty="0" err="1" smtClean="0">
                <a:solidFill>
                  <a:srgbClr val="FF0000"/>
                </a:solidFill>
              </a:rPr>
              <a:t>Pol.Eco</a:t>
            </a:r>
            <a:r>
              <a:rPr lang="de-AT" dirty="0" smtClean="0">
                <a:solidFill>
                  <a:srgbClr val="FF0000"/>
                </a:solidFill>
              </a:rPr>
              <a:t>. </a:t>
            </a:r>
            <a:r>
              <a:rPr lang="de-AT" dirty="0" err="1" smtClean="0">
                <a:solidFill>
                  <a:srgbClr val="FF0000"/>
                </a:solidFill>
              </a:rPr>
              <a:t>Crisis</a:t>
            </a:r>
            <a:endParaRPr lang="de-AT" dirty="0">
              <a:solidFill>
                <a:srgbClr val="FF0000"/>
              </a:solidFill>
            </a:endParaRPr>
          </a:p>
        </p:txBody>
      </p:sp>
      <p:sp>
        <p:nvSpPr>
          <p:cNvPr id="16" name="Inhaltsplatzhalter 2"/>
          <p:cNvSpPr txBox="1">
            <a:spLocks/>
          </p:cNvSpPr>
          <p:nvPr/>
        </p:nvSpPr>
        <p:spPr>
          <a:xfrm>
            <a:off x="6627051" y="3438526"/>
            <a:ext cx="1809750" cy="1003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AT" dirty="0" smtClean="0">
                <a:solidFill>
                  <a:srgbClr val="FF0000"/>
                </a:solidFill>
              </a:rPr>
              <a:t>Internal </a:t>
            </a:r>
            <a:r>
              <a:rPr lang="de-AT" dirty="0" err="1" smtClean="0">
                <a:solidFill>
                  <a:srgbClr val="FF0000"/>
                </a:solidFill>
              </a:rPr>
              <a:t>models</a:t>
            </a:r>
            <a:endParaRPr lang="de-AT" dirty="0">
              <a:solidFill>
                <a:srgbClr val="FF0000"/>
              </a:solidFill>
            </a:endParaRPr>
          </a:p>
        </p:txBody>
      </p:sp>
      <p:sp>
        <p:nvSpPr>
          <p:cNvPr id="17" name="Inhaltsplatzhalter 2"/>
          <p:cNvSpPr txBox="1">
            <a:spLocks/>
          </p:cNvSpPr>
          <p:nvPr/>
        </p:nvSpPr>
        <p:spPr>
          <a:xfrm>
            <a:off x="9151965" y="3438526"/>
            <a:ext cx="2223300" cy="1003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AT" dirty="0" err="1" smtClean="0">
                <a:solidFill>
                  <a:srgbClr val="FF0000"/>
                </a:solidFill>
              </a:rPr>
              <a:t>Coordination</a:t>
            </a:r>
            <a:r>
              <a:rPr lang="de-AT" dirty="0" smtClean="0">
                <a:solidFill>
                  <a:srgbClr val="FF0000"/>
                </a:solidFill>
              </a:rPr>
              <a:t> </a:t>
            </a:r>
            <a:r>
              <a:rPr lang="de-AT" dirty="0" err="1" smtClean="0">
                <a:solidFill>
                  <a:srgbClr val="FF0000"/>
                </a:solidFill>
              </a:rPr>
              <a:t>failures</a:t>
            </a:r>
            <a:endParaRPr lang="de-AT" dirty="0">
              <a:solidFill>
                <a:srgbClr val="FF0000"/>
              </a:solidFill>
            </a:endParaRPr>
          </a:p>
        </p:txBody>
      </p:sp>
      <p:sp>
        <p:nvSpPr>
          <p:cNvPr id="18" name="Inhaltsplatzhalter 2"/>
          <p:cNvSpPr txBox="1">
            <a:spLocks/>
          </p:cNvSpPr>
          <p:nvPr/>
        </p:nvSpPr>
        <p:spPr>
          <a:xfrm>
            <a:off x="6627051" y="4429125"/>
            <a:ext cx="2323258" cy="1003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AT" dirty="0" err="1" smtClean="0">
                <a:solidFill>
                  <a:srgbClr val="FF0000"/>
                </a:solidFill>
              </a:rPr>
              <a:t>Consciuosness</a:t>
            </a:r>
            <a:r>
              <a:rPr lang="de-AT" dirty="0" smtClean="0">
                <a:solidFill>
                  <a:srgbClr val="FF0000"/>
                </a:solidFill>
              </a:rPr>
              <a:t> </a:t>
            </a:r>
            <a:r>
              <a:rPr lang="de-AT" dirty="0" err="1" smtClean="0">
                <a:solidFill>
                  <a:srgbClr val="FF0000"/>
                </a:solidFill>
              </a:rPr>
              <a:t>transition</a:t>
            </a:r>
            <a:endParaRPr lang="de-AT" dirty="0">
              <a:solidFill>
                <a:srgbClr val="FF0000"/>
              </a:solidFill>
            </a:endParaRPr>
          </a:p>
        </p:txBody>
      </p:sp>
      <p:sp>
        <p:nvSpPr>
          <p:cNvPr id="19" name="Inhaltsplatzhalter 2"/>
          <p:cNvSpPr txBox="1">
            <a:spLocks/>
          </p:cNvSpPr>
          <p:nvPr/>
        </p:nvSpPr>
        <p:spPr>
          <a:xfrm>
            <a:off x="9151965" y="4411920"/>
            <a:ext cx="2114550" cy="1003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AT" dirty="0" err="1" smtClean="0">
                <a:solidFill>
                  <a:srgbClr val="FF0000"/>
                </a:solidFill>
              </a:rPr>
              <a:t>Danger</a:t>
            </a:r>
            <a:r>
              <a:rPr lang="de-AT" dirty="0" smtClean="0">
                <a:solidFill>
                  <a:srgbClr val="FF0000"/>
                </a:solidFill>
              </a:rPr>
              <a:t> </a:t>
            </a:r>
            <a:r>
              <a:rPr lang="de-AT" dirty="0" err="1" smtClean="0">
                <a:solidFill>
                  <a:srgbClr val="FF0000"/>
                </a:solidFill>
              </a:rPr>
              <a:t>of</a:t>
            </a:r>
            <a:r>
              <a:rPr lang="de-AT" dirty="0" smtClean="0">
                <a:solidFill>
                  <a:srgbClr val="FF0000"/>
                </a:solidFill>
              </a:rPr>
              <a:t> a global war</a:t>
            </a:r>
            <a:endParaRPr lang="de-AT" dirty="0">
              <a:solidFill>
                <a:srgbClr val="FF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Hardy Hanappi, April 2017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3811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9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199" y="679451"/>
            <a:ext cx="9594273" cy="615950"/>
          </a:xfrm>
        </p:spPr>
        <p:txBody>
          <a:bodyPr>
            <a:normAutofit fontScale="90000"/>
          </a:bodyPr>
          <a:lstStyle/>
          <a:p>
            <a:r>
              <a:rPr lang="de-AT" b="1" dirty="0" err="1" smtClean="0">
                <a:latin typeface="+mn-lt"/>
              </a:rPr>
              <a:t>Contradictions</a:t>
            </a:r>
            <a:r>
              <a:rPr lang="de-AT" b="1" dirty="0" smtClean="0">
                <a:latin typeface="+mn-lt"/>
              </a:rPr>
              <a:t> </a:t>
            </a:r>
            <a:endParaRPr lang="de-AT" b="1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199" y="2435227"/>
            <a:ext cx="3401291" cy="6371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1800" i="1" dirty="0" smtClean="0">
                <a:solidFill>
                  <a:srgbClr val="0070C0"/>
                </a:solidFill>
              </a:rPr>
              <a:t>ICT: Information &amp; Communication Technologies </a:t>
            </a:r>
            <a:endParaRPr lang="de-AT" sz="1800" i="1" dirty="0">
              <a:solidFill>
                <a:srgbClr val="0070C0"/>
              </a:solidFill>
            </a:endParaRP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838199" y="3275303"/>
            <a:ext cx="3517669" cy="3661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AT" sz="1800" dirty="0" smtClean="0">
                <a:solidFill>
                  <a:srgbClr val="0070C0"/>
                </a:solidFill>
              </a:rPr>
              <a:t>Internet	  </a:t>
            </a:r>
            <a:r>
              <a:rPr lang="de-AT" sz="1800" dirty="0" smtClean="0">
                <a:solidFill>
                  <a:srgbClr val="0070C0"/>
                </a:solidFill>
              </a:rPr>
              <a:t>      Mobile </a:t>
            </a:r>
            <a:r>
              <a:rPr lang="de-AT" sz="1800" dirty="0" smtClean="0">
                <a:solidFill>
                  <a:srgbClr val="0070C0"/>
                </a:solidFill>
              </a:rPr>
              <a:t>Phone</a:t>
            </a:r>
            <a:endParaRPr lang="de-AT" sz="1800" dirty="0">
              <a:solidFill>
                <a:srgbClr val="0070C0"/>
              </a:solidFill>
            </a:endParaRPr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838199" y="3879447"/>
            <a:ext cx="1364673" cy="597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AT" sz="1800" dirty="0" smtClean="0">
                <a:solidFill>
                  <a:srgbClr val="0070C0"/>
                </a:solidFill>
              </a:rPr>
              <a:t>Individual</a:t>
            </a:r>
            <a:r>
              <a:rPr lang="de-AT" sz="1800" dirty="0">
                <a:solidFill>
                  <a:srgbClr val="0070C0"/>
                </a:solidFill>
              </a:rPr>
              <a:t> </a:t>
            </a:r>
            <a:r>
              <a:rPr lang="de-AT" sz="1800" dirty="0" err="1" smtClean="0">
                <a:solidFill>
                  <a:srgbClr val="0070C0"/>
                </a:solidFill>
              </a:rPr>
              <a:t>knowledge</a:t>
            </a:r>
            <a:endParaRPr lang="de-AT" sz="1800" dirty="0">
              <a:solidFill>
                <a:srgbClr val="0070C0"/>
              </a:solidFill>
            </a:endParaRPr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2202872" y="3883949"/>
            <a:ext cx="2152996" cy="5975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AT" sz="1800" dirty="0" smtClean="0">
                <a:solidFill>
                  <a:srgbClr val="0070C0"/>
                </a:solidFill>
              </a:rPr>
              <a:t>Individual</a:t>
            </a:r>
            <a:r>
              <a:rPr lang="de-AT" sz="1800" dirty="0">
                <a:solidFill>
                  <a:srgbClr val="0070C0"/>
                </a:solidFill>
              </a:rPr>
              <a:t> </a:t>
            </a:r>
            <a:r>
              <a:rPr lang="de-AT" sz="1800" dirty="0" err="1" smtClean="0">
                <a:solidFill>
                  <a:srgbClr val="0070C0"/>
                </a:solidFill>
              </a:rPr>
              <a:t>transaction</a:t>
            </a:r>
            <a:r>
              <a:rPr lang="de-AT" sz="1800" dirty="0" smtClean="0">
                <a:solidFill>
                  <a:srgbClr val="0070C0"/>
                </a:solidFill>
              </a:rPr>
              <a:t> </a:t>
            </a:r>
            <a:r>
              <a:rPr lang="de-AT" sz="1800" dirty="0" err="1" smtClean="0">
                <a:solidFill>
                  <a:srgbClr val="0070C0"/>
                </a:solidFill>
              </a:rPr>
              <a:t>handling</a:t>
            </a:r>
            <a:endParaRPr lang="de-AT" sz="1800" dirty="0">
              <a:solidFill>
                <a:srgbClr val="0070C0"/>
              </a:solidFill>
            </a:endParaRPr>
          </a:p>
        </p:txBody>
      </p:sp>
      <p:sp>
        <p:nvSpPr>
          <p:cNvPr id="10" name="Inhaltsplatzhalter 2"/>
          <p:cNvSpPr txBox="1">
            <a:spLocks/>
          </p:cNvSpPr>
          <p:nvPr/>
        </p:nvSpPr>
        <p:spPr>
          <a:xfrm>
            <a:off x="838199" y="1936102"/>
            <a:ext cx="1805932" cy="34925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AT" sz="2000" b="1" dirty="0" smtClean="0">
                <a:solidFill>
                  <a:srgbClr val="0070C0"/>
                </a:solidFill>
              </a:rPr>
              <a:t>Technology</a:t>
            </a:r>
            <a:endParaRPr lang="de-AT" sz="2000" b="1" dirty="0">
              <a:solidFill>
                <a:srgbClr val="0070C0"/>
              </a:solidFill>
            </a:endParaRPr>
          </a:p>
        </p:txBody>
      </p:sp>
      <p:sp>
        <p:nvSpPr>
          <p:cNvPr id="11" name="Inhaltsplatzhalter 2"/>
          <p:cNvSpPr txBox="1">
            <a:spLocks/>
          </p:cNvSpPr>
          <p:nvPr/>
        </p:nvSpPr>
        <p:spPr>
          <a:xfrm>
            <a:off x="7531926" y="1940849"/>
            <a:ext cx="2202278" cy="434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AT" sz="2000" b="1" dirty="0" smtClean="0">
                <a:solidFill>
                  <a:srgbClr val="FF0000"/>
                </a:solidFill>
              </a:rPr>
              <a:t>Political Economy</a:t>
            </a:r>
            <a:endParaRPr lang="de-AT" sz="2000" b="1" dirty="0">
              <a:solidFill>
                <a:srgbClr val="FF0000"/>
              </a:solidFill>
            </a:endParaRPr>
          </a:p>
        </p:txBody>
      </p:sp>
      <p:sp>
        <p:nvSpPr>
          <p:cNvPr id="12" name="Inhaltsplatzhalter 2"/>
          <p:cNvSpPr txBox="1">
            <a:spLocks/>
          </p:cNvSpPr>
          <p:nvPr/>
        </p:nvSpPr>
        <p:spPr>
          <a:xfrm>
            <a:off x="838199" y="4640867"/>
            <a:ext cx="1492292" cy="6416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AT" sz="1800" dirty="0" smtClean="0">
                <a:solidFill>
                  <a:srgbClr val="0070C0"/>
                </a:solidFill>
              </a:rPr>
              <a:t>Info </a:t>
            </a:r>
            <a:r>
              <a:rPr lang="de-AT" sz="1800" dirty="0" err="1" smtClean="0">
                <a:solidFill>
                  <a:srgbClr val="0070C0"/>
                </a:solidFill>
              </a:rPr>
              <a:t>commodity</a:t>
            </a:r>
            <a:endParaRPr lang="de-AT" sz="1800" dirty="0">
              <a:solidFill>
                <a:srgbClr val="0070C0"/>
              </a:solidFill>
            </a:endParaRPr>
          </a:p>
        </p:txBody>
      </p:sp>
      <p:sp>
        <p:nvSpPr>
          <p:cNvPr id="13" name="Inhaltsplatzhalter 2"/>
          <p:cNvSpPr txBox="1">
            <a:spLocks/>
          </p:cNvSpPr>
          <p:nvPr/>
        </p:nvSpPr>
        <p:spPr>
          <a:xfrm>
            <a:off x="2202872" y="4678042"/>
            <a:ext cx="1395490" cy="6039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AT" sz="1800" dirty="0" smtClean="0">
                <a:solidFill>
                  <a:srgbClr val="0070C0"/>
                </a:solidFill>
              </a:rPr>
              <a:t>Global </a:t>
            </a:r>
            <a:r>
              <a:rPr lang="de-AT" sz="1800" dirty="0" err="1" smtClean="0">
                <a:solidFill>
                  <a:srgbClr val="0070C0"/>
                </a:solidFill>
              </a:rPr>
              <a:t>value</a:t>
            </a:r>
            <a:r>
              <a:rPr lang="de-AT" sz="1800" dirty="0" smtClean="0">
                <a:solidFill>
                  <a:srgbClr val="0070C0"/>
                </a:solidFill>
              </a:rPr>
              <a:t> </a:t>
            </a:r>
            <a:r>
              <a:rPr lang="de-AT" sz="1800" dirty="0" err="1" smtClean="0">
                <a:solidFill>
                  <a:srgbClr val="0070C0"/>
                </a:solidFill>
              </a:rPr>
              <a:t>chains</a:t>
            </a:r>
            <a:endParaRPr lang="de-AT" sz="1800" dirty="0">
              <a:solidFill>
                <a:srgbClr val="0070C0"/>
              </a:solidFill>
            </a:endParaRPr>
          </a:p>
        </p:txBody>
      </p:sp>
      <p:sp>
        <p:nvSpPr>
          <p:cNvPr id="15" name="Inhaltsplatzhalter 2"/>
          <p:cNvSpPr txBox="1">
            <a:spLocks/>
          </p:cNvSpPr>
          <p:nvPr/>
        </p:nvSpPr>
        <p:spPr>
          <a:xfrm>
            <a:off x="7283756" y="3294681"/>
            <a:ext cx="4063117" cy="427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AT" sz="1800" dirty="0" smtClean="0">
                <a:solidFill>
                  <a:srgbClr val="FF0000"/>
                </a:solidFill>
              </a:rPr>
              <a:t>Alienation	         </a:t>
            </a:r>
            <a:r>
              <a:rPr lang="de-AT" sz="1800" dirty="0" err="1" smtClean="0">
                <a:solidFill>
                  <a:srgbClr val="FF0000"/>
                </a:solidFill>
              </a:rPr>
              <a:t>Pol.Eco</a:t>
            </a:r>
            <a:r>
              <a:rPr lang="de-AT" sz="1800" dirty="0" smtClean="0">
                <a:solidFill>
                  <a:srgbClr val="FF0000"/>
                </a:solidFill>
              </a:rPr>
              <a:t>. </a:t>
            </a:r>
            <a:r>
              <a:rPr lang="de-AT" sz="1800" dirty="0" err="1" smtClean="0">
                <a:solidFill>
                  <a:srgbClr val="FF0000"/>
                </a:solidFill>
              </a:rPr>
              <a:t>Crisis</a:t>
            </a:r>
            <a:endParaRPr lang="de-AT" sz="1800" dirty="0">
              <a:solidFill>
                <a:srgbClr val="FF0000"/>
              </a:solidFill>
            </a:endParaRPr>
          </a:p>
        </p:txBody>
      </p:sp>
      <p:sp>
        <p:nvSpPr>
          <p:cNvPr id="16" name="Inhaltsplatzhalter 2"/>
          <p:cNvSpPr txBox="1">
            <a:spLocks/>
          </p:cNvSpPr>
          <p:nvPr/>
        </p:nvSpPr>
        <p:spPr>
          <a:xfrm>
            <a:off x="7283756" y="3883949"/>
            <a:ext cx="1718927" cy="31882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AT" sz="1800" dirty="0" smtClean="0">
                <a:solidFill>
                  <a:srgbClr val="FF0000"/>
                </a:solidFill>
              </a:rPr>
              <a:t>Internal </a:t>
            </a:r>
            <a:r>
              <a:rPr lang="de-AT" sz="1800" dirty="0" err="1" smtClean="0">
                <a:solidFill>
                  <a:srgbClr val="FF0000"/>
                </a:solidFill>
              </a:rPr>
              <a:t>models</a:t>
            </a:r>
            <a:endParaRPr lang="de-AT" sz="1800" dirty="0">
              <a:solidFill>
                <a:srgbClr val="FF0000"/>
              </a:solidFill>
            </a:endParaRPr>
          </a:p>
        </p:txBody>
      </p:sp>
      <p:sp>
        <p:nvSpPr>
          <p:cNvPr id="17" name="Inhaltsplatzhalter 2"/>
          <p:cNvSpPr txBox="1">
            <a:spLocks/>
          </p:cNvSpPr>
          <p:nvPr/>
        </p:nvSpPr>
        <p:spPr>
          <a:xfrm>
            <a:off x="9548070" y="3873932"/>
            <a:ext cx="2236471" cy="4057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AT" sz="1800" dirty="0" err="1" smtClean="0">
                <a:solidFill>
                  <a:srgbClr val="FF0000"/>
                </a:solidFill>
              </a:rPr>
              <a:t>Coordination</a:t>
            </a:r>
            <a:r>
              <a:rPr lang="de-AT" sz="1800" dirty="0" smtClean="0">
                <a:solidFill>
                  <a:srgbClr val="FF0000"/>
                </a:solidFill>
              </a:rPr>
              <a:t> </a:t>
            </a:r>
            <a:r>
              <a:rPr lang="de-AT" sz="1800" dirty="0" err="1" smtClean="0">
                <a:solidFill>
                  <a:srgbClr val="FF0000"/>
                </a:solidFill>
              </a:rPr>
              <a:t>failures</a:t>
            </a:r>
            <a:endParaRPr lang="de-AT" sz="1800" dirty="0">
              <a:solidFill>
                <a:srgbClr val="FF0000"/>
              </a:solidFill>
            </a:endParaRPr>
          </a:p>
        </p:txBody>
      </p:sp>
      <p:sp>
        <p:nvSpPr>
          <p:cNvPr id="18" name="Inhaltsplatzhalter 2"/>
          <p:cNvSpPr txBox="1">
            <a:spLocks/>
          </p:cNvSpPr>
          <p:nvPr/>
        </p:nvSpPr>
        <p:spPr>
          <a:xfrm>
            <a:off x="7283755" y="4673187"/>
            <a:ext cx="1718927" cy="6333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AT" sz="1800" dirty="0" err="1" smtClean="0">
                <a:solidFill>
                  <a:srgbClr val="FF0000"/>
                </a:solidFill>
              </a:rPr>
              <a:t>Consciuosness</a:t>
            </a:r>
            <a:r>
              <a:rPr lang="de-AT" sz="1800" dirty="0" smtClean="0">
                <a:solidFill>
                  <a:srgbClr val="FF0000"/>
                </a:solidFill>
              </a:rPr>
              <a:t> </a:t>
            </a:r>
            <a:r>
              <a:rPr lang="de-AT" sz="1800" dirty="0" err="1" smtClean="0">
                <a:solidFill>
                  <a:srgbClr val="FF0000"/>
                </a:solidFill>
              </a:rPr>
              <a:t>transition</a:t>
            </a:r>
            <a:endParaRPr lang="de-AT" sz="1800" dirty="0">
              <a:solidFill>
                <a:srgbClr val="FF0000"/>
              </a:solidFill>
            </a:endParaRPr>
          </a:p>
        </p:txBody>
      </p:sp>
      <p:sp>
        <p:nvSpPr>
          <p:cNvPr id="19" name="Inhaltsplatzhalter 2"/>
          <p:cNvSpPr txBox="1">
            <a:spLocks/>
          </p:cNvSpPr>
          <p:nvPr/>
        </p:nvSpPr>
        <p:spPr>
          <a:xfrm>
            <a:off x="9548070" y="4640866"/>
            <a:ext cx="2114550" cy="5664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AT" sz="1800" dirty="0" err="1" smtClean="0">
                <a:solidFill>
                  <a:srgbClr val="FF0000"/>
                </a:solidFill>
              </a:rPr>
              <a:t>Danger</a:t>
            </a:r>
            <a:r>
              <a:rPr lang="de-AT" sz="1800" dirty="0" smtClean="0">
                <a:solidFill>
                  <a:srgbClr val="FF0000"/>
                </a:solidFill>
              </a:rPr>
              <a:t> </a:t>
            </a:r>
            <a:r>
              <a:rPr lang="de-AT" sz="1800" dirty="0" err="1" smtClean="0">
                <a:solidFill>
                  <a:srgbClr val="FF0000"/>
                </a:solidFill>
              </a:rPr>
              <a:t>of</a:t>
            </a:r>
            <a:r>
              <a:rPr lang="de-AT" sz="1800" dirty="0" smtClean="0">
                <a:solidFill>
                  <a:srgbClr val="FF0000"/>
                </a:solidFill>
              </a:rPr>
              <a:t> a global war</a:t>
            </a:r>
            <a:endParaRPr lang="de-AT" sz="1800" dirty="0">
              <a:solidFill>
                <a:srgbClr val="FF0000"/>
              </a:solidFill>
            </a:endParaRPr>
          </a:p>
        </p:txBody>
      </p:sp>
      <p:sp>
        <p:nvSpPr>
          <p:cNvPr id="4" name="Pfeil nach links und rechts 3"/>
          <p:cNvSpPr/>
          <p:nvPr/>
        </p:nvSpPr>
        <p:spPr>
          <a:xfrm>
            <a:off x="5190576" y="3641409"/>
            <a:ext cx="1213658" cy="719859"/>
          </a:xfrm>
          <a:prstGeom prst="leftRightArrow">
            <a:avLst/>
          </a:prstGeom>
          <a:solidFill>
            <a:srgbClr val="0070C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itel 1"/>
          <p:cNvSpPr txBox="1">
            <a:spLocks/>
          </p:cNvSpPr>
          <p:nvPr/>
        </p:nvSpPr>
        <p:spPr>
          <a:xfrm>
            <a:off x="4900832" y="2764446"/>
            <a:ext cx="1793146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AT" b="1" dirty="0" smtClean="0">
                <a:latin typeface="+mn-lt"/>
              </a:rPr>
              <a:t>Strong </a:t>
            </a:r>
          </a:p>
          <a:p>
            <a:pPr algn="ctr"/>
            <a:r>
              <a:rPr lang="de-AT" b="1" dirty="0" smtClean="0">
                <a:latin typeface="+mn-lt"/>
              </a:rPr>
              <a:t>Interaction</a:t>
            </a:r>
            <a:endParaRPr lang="de-AT" b="1" dirty="0">
              <a:latin typeface="+mn-lt"/>
            </a:endParaRPr>
          </a:p>
        </p:txBody>
      </p:sp>
      <p:sp>
        <p:nvSpPr>
          <p:cNvPr id="5" name="Pfeil nach unten 4"/>
          <p:cNvSpPr/>
          <p:nvPr/>
        </p:nvSpPr>
        <p:spPr>
          <a:xfrm rot="942455">
            <a:off x="1173785" y="2316413"/>
            <a:ext cx="645610" cy="30169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Pfeil nach unten 20"/>
          <p:cNvSpPr/>
          <p:nvPr/>
        </p:nvSpPr>
        <p:spPr>
          <a:xfrm rot="20800486">
            <a:off x="2437880" y="2319470"/>
            <a:ext cx="645610" cy="3016915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Pfeil nach unten 21"/>
          <p:cNvSpPr/>
          <p:nvPr/>
        </p:nvSpPr>
        <p:spPr>
          <a:xfrm rot="942455">
            <a:off x="8056895" y="2476569"/>
            <a:ext cx="645610" cy="301691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Pfeil nach unten 22"/>
          <p:cNvSpPr/>
          <p:nvPr/>
        </p:nvSpPr>
        <p:spPr>
          <a:xfrm rot="20800486">
            <a:off x="9320990" y="2479626"/>
            <a:ext cx="645610" cy="3016915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Hardy Hanappi, April 2017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83572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100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/>
      <p:bldP spid="5" grpId="0" animBg="1"/>
      <p:bldP spid="21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199" y="679451"/>
            <a:ext cx="9594273" cy="615950"/>
          </a:xfrm>
        </p:spPr>
        <p:txBody>
          <a:bodyPr>
            <a:normAutofit fontScale="90000"/>
          </a:bodyPr>
          <a:lstStyle/>
          <a:p>
            <a:r>
              <a:rPr lang="de-AT" b="1" dirty="0" err="1">
                <a:latin typeface="+mn-lt"/>
              </a:rPr>
              <a:t>Expanding</a:t>
            </a:r>
            <a:r>
              <a:rPr lang="de-AT" b="1" dirty="0">
                <a:latin typeface="+mn-lt"/>
              </a:rPr>
              <a:t> </a:t>
            </a:r>
            <a:r>
              <a:rPr lang="de-AT" b="1" dirty="0" err="1">
                <a:latin typeface="+mn-lt"/>
              </a:rPr>
              <a:t>the</a:t>
            </a:r>
            <a:r>
              <a:rPr lang="de-AT" b="1" dirty="0">
                <a:latin typeface="+mn-lt"/>
              </a:rPr>
              <a:t> </a:t>
            </a:r>
            <a:r>
              <a:rPr lang="de-AT" b="1" dirty="0" err="1">
                <a:latin typeface="+mn-lt"/>
              </a:rPr>
              <a:t>scientific</a:t>
            </a:r>
            <a:r>
              <a:rPr lang="de-AT" b="1" dirty="0">
                <a:latin typeface="+mn-lt"/>
              </a:rPr>
              <a:t> </a:t>
            </a:r>
            <a:r>
              <a:rPr lang="de-AT" b="1" dirty="0" err="1">
                <a:latin typeface="+mn-lt"/>
              </a:rPr>
              <a:t>base</a:t>
            </a:r>
            <a:r>
              <a:rPr lang="de-AT" b="1" dirty="0">
                <a:latin typeface="+mn-lt"/>
              </a:rPr>
              <a:t>  </a:t>
            </a:r>
            <a:endParaRPr lang="de-AT" b="1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48627" y="2948426"/>
            <a:ext cx="5973276" cy="602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i="1" dirty="0" err="1" smtClean="0"/>
              <a:t>Three</a:t>
            </a:r>
            <a:r>
              <a:rPr lang="de-AT" i="1" dirty="0" smtClean="0"/>
              <a:t> </a:t>
            </a:r>
            <a:r>
              <a:rPr lang="de-AT" i="1" dirty="0" err="1" smtClean="0"/>
              <a:t>examples</a:t>
            </a:r>
            <a:r>
              <a:rPr lang="de-AT" i="1" dirty="0" smtClean="0"/>
              <a:t> </a:t>
            </a:r>
            <a:r>
              <a:rPr lang="de-AT" i="1" dirty="0" err="1" smtClean="0"/>
              <a:t>with</a:t>
            </a:r>
            <a:r>
              <a:rPr lang="de-AT" i="1" dirty="0" smtClean="0"/>
              <a:t> high </a:t>
            </a:r>
            <a:r>
              <a:rPr lang="de-AT" i="1" dirty="0" err="1" smtClean="0"/>
              <a:t>priority</a:t>
            </a:r>
            <a:r>
              <a:rPr lang="de-AT" i="1" dirty="0" smtClean="0"/>
              <a:t>:</a:t>
            </a:r>
            <a:endParaRPr lang="de-AT" i="1" dirty="0"/>
          </a:p>
        </p:txBody>
      </p:sp>
      <p:sp>
        <p:nvSpPr>
          <p:cNvPr id="10" name="Inhaltsplatzhalter 2"/>
          <p:cNvSpPr txBox="1">
            <a:spLocks/>
          </p:cNvSpPr>
          <p:nvPr/>
        </p:nvSpPr>
        <p:spPr>
          <a:xfrm>
            <a:off x="838199" y="1910438"/>
            <a:ext cx="9881041" cy="566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AT" b="1" dirty="0" err="1" smtClean="0"/>
              <a:t>Necessity</a:t>
            </a:r>
            <a:r>
              <a:rPr lang="de-AT" b="1" dirty="0" smtClean="0"/>
              <a:t> </a:t>
            </a:r>
            <a:r>
              <a:rPr lang="de-AT" b="1" dirty="0" err="1" smtClean="0"/>
              <a:t>of</a:t>
            </a:r>
            <a:r>
              <a:rPr lang="de-AT" b="1" dirty="0" smtClean="0"/>
              <a:t> </a:t>
            </a:r>
            <a:r>
              <a:rPr lang="de-AT" b="1" dirty="0" err="1" smtClean="0">
                <a:solidFill>
                  <a:srgbClr val="FF0000"/>
                </a:solidFill>
              </a:rPr>
              <a:t>transdisciplinarity</a:t>
            </a:r>
            <a:r>
              <a:rPr lang="de-AT" b="1" dirty="0" smtClean="0">
                <a:solidFill>
                  <a:srgbClr val="FF0000"/>
                </a:solidFill>
              </a:rPr>
              <a:t> </a:t>
            </a:r>
            <a:r>
              <a:rPr lang="de-AT" b="1" dirty="0" smtClean="0"/>
              <a:t>in </a:t>
            </a:r>
            <a:r>
              <a:rPr lang="de-AT" b="1" dirty="0" err="1" smtClean="0"/>
              <a:t>technological</a:t>
            </a:r>
            <a:r>
              <a:rPr lang="de-AT" b="1" dirty="0" smtClean="0"/>
              <a:t> </a:t>
            </a:r>
            <a:r>
              <a:rPr lang="de-AT" b="1" dirty="0" err="1" smtClean="0"/>
              <a:t>development</a:t>
            </a:r>
            <a:r>
              <a:rPr lang="de-AT" b="1" dirty="0" smtClean="0"/>
              <a:t>!</a:t>
            </a:r>
            <a:endParaRPr lang="de-AT" b="1" dirty="0"/>
          </a:p>
        </p:txBody>
      </p:sp>
      <p:sp>
        <p:nvSpPr>
          <p:cNvPr id="20" name="Inhaltsplatzhalter 2"/>
          <p:cNvSpPr txBox="1">
            <a:spLocks/>
          </p:cNvSpPr>
          <p:nvPr/>
        </p:nvSpPr>
        <p:spPr>
          <a:xfrm>
            <a:off x="838198" y="3627037"/>
            <a:ext cx="8012503" cy="602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de-AT" i="1" dirty="0" smtClean="0"/>
              <a:t> </a:t>
            </a:r>
            <a:r>
              <a:rPr lang="de-AT" b="1" dirty="0" err="1" smtClean="0"/>
              <a:t>Voting</a:t>
            </a:r>
            <a:r>
              <a:rPr lang="de-AT" b="1" dirty="0" smtClean="0"/>
              <a:t> </a:t>
            </a:r>
            <a:r>
              <a:rPr lang="de-AT" b="1" dirty="0" err="1" smtClean="0"/>
              <a:t>Theory</a:t>
            </a:r>
            <a:r>
              <a:rPr lang="de-AT" b="1" dirty="0" smtClean="0"/>
              <a:t> (</a:t>
            </a:r>
            <a:r>
              <a:rPr lang="de-AT" b="1" dirty="0" err="1" smtClean="0"/>
              <a:t>mathematics</a:t>
            </a:r>
            <a:r>
              <a:rPr lang="de-AT" b="1" dirty="0" smtClean="0"/>
              <a:t>, </a:t>
            </a:r>
            <a:r>
              <a:rPr lang="de-AT" b="1" dirty="0" err="1" smtClean="0"/>
              <a:t>informatics</a:t>
            </a:r>
            <a:r>
              <a:rPr lang="de-AT" b="1" dirty="0" smtClean="0"/>
              <a:t>, …)</a:t>
            </a:r>
            <a:endParaRPr lang="de-AT" b="1" dirty="0"/>
          </a:p>
        </p:txBody>
      </p:sp>
      <p:sp>
        <p:nvSpPr>
          <p:cNvPr id="23" name="Inhaltsplatzhalter 2"/>
          <p:cNvSpPr txBox="1">
            <a:spLocks/>
          </p:cNvSpPr>
          <p:nvPr/>
        </p:nvSpPr>
        <p:spPr>
          <a:xfrm>
            <a:off x="838199" y="4305648"/>
            <a:ext cx="8659484" cy="602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de-AT" i="1" dirty="0" smtClean="0"/>
              <a:t> </a:t>
            </a:r>
            <a:r>
              <a:rPr lang="de-AT" b="1" dirty="0" err="1" smtClean="0"/>
              <a:t>Mechanisms</a:t>
            </a:r>
            <a:r>
              <a:rPr lang="de-AT" b="1" dirty="0" smtClean="0"/>
              <a:t> </a:t>
            </a:r>
            <a:r>
              <a:rPr lang="de-AT" b="1" dirty="0" err="1" smtClean="0"/>
              <a:t>of</a:t>
            </a:r>
            <a:r>
              <a:rPr lang="de-AT" b="1" dirty="0" smtClean="0"/>
              <a:t> </a:t>
            </a:r>
            <a:r>
              <a:rPr lang="de-AT" b="1" dirty="0" err="1" smtClean="0"/>
              <a:t>mass</a:t>
            </a:r>
            <a:r>
              <a:rPr lang="de-AT" b="1" dirty="0" smtClean="0"/>
              <a:t> </a:t>
            </a:r>
            <a:r>
              <a:rPr lang="de-AT" b="1" dirty="0" err="1" smtClean="0"/>
              <a:t>communication</a:t>
            </a:r>
            <a:r>
              <a:rPr lang="de-AT" b="1" dirty="0" smtClean="0"/>
              <a:t> (ABS, …)</a:t>
            </a:r>
            <a:endParaRPr lang="de-AT" b="1" dirty="0"/>
          </a:p>
        </p:txBody>
      </p:sp>
      <p:sp>
        <p:nvSpPr>
          <p:cNvPr id="24" name="Inhaltsplatzhalter 2"/>
          <p:cNvSpPr txBox="1">
            <a:spLocks/>
          </p:cNvSpPr>
          <p:nvPr/>
        </p:nvSpPr>
        <p:spPr>
          <a:xfrm>
            <a:off x="838198" y="4984259"/>
            <a:ext cx="8659484" cy="602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de-AT" i="1" dirty="0" smtClean="0"/>
              <a:t> </a:t>
            </a:r>
            <a:r>
              <a:rPr lang="de-AT" b="1" dirty="0" smtClean="0"/>
              <a:t>Networks (</a:t>
            </a:r>
            <a:r>
              <a:rPr lang="de-AT" b="1" dirty="0" err="1" smtClean="0"/>
              <a:t>network</a:t>
            </a:r>
            <a:r>
              <a:rPr lang="de-AT" b="1" dirty="0" smtClean="0"/>
              <a:t> </a:t>
            </a:r>
            <a:r>
              <a:rPr lang="de-AT" b="1" dirty="0" err="1" smtClean="0"/>
              <a:t>theory</a:t>
            </a:r>
            <a:r>
              <a:rPr lang="de-AT" b="1" dirty="0" smtClean="0"/>
              <a:t>, </a:t>
            </a:r>
            <a:r>
              <a:rPr lang="de-AT" b="1" dirty="0" err="1" smtClean="0"/>
              <a:t>empirical</a:t>
            </a:r>
            <a:r>
              <a:rPr lang="de-AT" b="1" dirty="0" smtClean="0"/>
              <a:t> </a:t>
            </a:r>
            <a:r>
              <a:rPr lang="de-AT" b="1" dirty="0" err="1" smtClean="0"/>
              <a:t>research</a:t>
            </a:r>
            <a:r>
              <a:rPr lang="de-AT" b="1" dirty="0" smtClean="0"/>
              <a:t>, …)</a:t>
            </a:r>
            <a:endParaRPr lang="de-AT" b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Hardy Hanappi, April 2017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3149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20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199" y="679451"/>
            <a:ext cx="9594273" cy="615950"/>
          </a:xfrm>
        </p:spPr>
        <p:txBody>
          <a:bodyPr>
            <a:normAutofit fontScale="90000"/>
          </a:bodyPr>
          <a:lstStyle/>
          <a:p>
            <a:r>
              <a:rPr lang="de-AT" b="1" dirty="0" smtClean="0">
                <a:latin typeface="+mn-lt"/>
              </a:rPr>
              <a:t>The Vision </a:t>
            </a:r>
            <a:endParaRPr lang="de-AT" b="1" dirty="0">
              <a:latin typeface="+mn-lt"/>
            </a:endParaRP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2502890" y="1625156"/>
            <a:ext cx="5636029" cy="1537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AT" dirty="0" smtClean="0">
                <a:sym typeface="Wingdings" panose="05000000000000000000" pitchFamily="2" charset="2"/>
              </a:rPr>
              <a:t>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de-AT" b="1" dirty="0" smtClean="0">
                <a:solidFill>
                  <a:srgbClr val="00B050"/>
                </a:solidFill>
              </a:rPr>
              <a:t>United </a:t>
            </a:r>
            <a:r>
              <a:rPr lang="de-AT" b="1" dirty="0" err="1" smtClean="0">
                <a:solidFill>
                  <a:srgbClr val="00B050"/>
                </a:solidFill>
              </a:rPr>
              <a:t>by</a:t>
            </a:r>
            <a:r>
              <a:rPr lang="de-AT" b="1" dirty="0" smtClean="0">
                <a:solidFill>
                  <a:srgbClr val="00B050"/>
                </a:solidFill>
              </a:rPr>
              <a:t> </a:t>
            </a:r>
            <a:r>
              <a:rPr lang="de-AT" b="1" dirty="0" err="1" smtClean="0">
                <a:solidFill>
                  <a:srgbClr val="00B050"/>
                </a:solidFill>
              </a:rPr>
              <a:t>Consciuos</a:t>
            </a:r>
            <a:r>
              <a:rPr lang="de-AT" b="1" dirty="0" smtClean="0">
                <a:solidFill>
                  <a:srgbClr val="00B050"/>
                </a:solidFill>
              </a:rPr>
              <a:t> Global Design </a:t>
            </a:r>
            <a:r>
              <a:rPr lang="de-AT" b="1" dirty="0" err="1" smtClean="0">
                <a:solidFill>
                  <a:srgbClr val="00B050"/>
                </a:solidFill>
              </a:rPr>
              <a:t>of</a:t>
            </a:r>
            <a:r>
              <a:rPr lang="de-AT" b="1" dirty="0" smtClean="0">
                <a:solidFill>
                  <a:srgbClr val="00B050"/>
                </a:solidFill>
              </a:rPr>
              <a:t> </a:t>
            </a:r>
            <a:r>
              <a:rPr lang="de-AT" b="1" dirty="0" err="1" smtClean="0">
                <a:solidFill>
                  <a:srgbClr val="00B050"/>
                </a:solidFill>
              </a:rPr>
              <a:t>the</a:t>
            </a:r>
            <a:r>
              <a:rPr lang="de-AT" b="1" dirty="0" smtClean="0">
                <a:solidFill>
                  <a:srgbClr val="00B050"/>
                </a:solidFill>
              </a:rPr>
              <a:t> </a:t>
            </a:r>
            <a:r>
              <a:rPr lang="de-AT" b="1" dirty="0" err="1" smtClean="0">
                <a:solidFill>
                  <a:srgbClr val="00B050"/>
                </a:solidFill>
              </a:rPr>
              <a:t>Species</a:t>
            </a:r>
            <a:endParaRPr lang="de-AT" b="1" dirty="0">
              <a:solidFill>
                <a:srgbClr val="00B050"/>
              </a:solidFill>
            </a:endParaRPr>
          </a:p>
        </p:txBody>
      </p:sp>
      <p:sp>
        <p:nvSpPr>
          <p:cNvPr id="10" name="Inhaltsplatzhalter 2"/>
          <p:cNvSpPr txBox="1">
            <a:spLocks/>
          </p:cNvSpPr>
          <p:nvPr/>
        </p:nvSpPr>
        <p:spPr>
          <a:xfrm>
            <a:off x="2512876" y="1561376"/>
            <a:ext cx="2001982" cy="566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AT" b="1" dirty="0" smtClean="0">
                <a:solidFill>
                  <a:srgbClr val="0070C0"/>
                </a:solidFill>
              </a:rPr>
              <a:t>Technology</a:t>
            </a:r>
            <a:endParaRPr lang="de-AT" b="1" dirty="0">
              <a:solidFill>
                <a:srgbClr val="0070C0"/>
              </a:solidFill>
            </a:endParaRPr>
          </a:p>
        </p:txBody>
      </p:sp>
      <p:sp>
        <p:nvSpPr>
          <p:cNvPr id="11" name="Inhaltsplatzhalter 2"/>
          <p:cNvSpPr txBox="1">
            <a:spLocks/>
          </p:cNvSpPr>
          <p:nvPr/>
        </p:nvSpPr>
        <p:spPr>
          <a:xfrm>
            <a:off x="6126951" y="1561375"/>
            <a:ext cx="2823358" cy="566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AT" b="1" dirty="0" smtClean="0">
                <a:solidFill>
                  <a:srgbClr val="FF0000"/>
                </a:solidFill>
              </a:rPr>
              <a:t>Political Economy</a:t>
            </a:r>
            <a:endParaRPr lang="de-AT" b="1" dirty="0">
              <a:solidFill>
                <a:srgbClr val="FF0000"/>
              </a:solidFill>
            </a:endParaRPr>
          </a:p>
        </p:txBody>
      </p:sp>
      <p:sp>
        <p:nvSpPr>
          <p:cNvPr id="14" name="Inhaltsplatzhalter 2"/>
          <p:cNvSpPr txBox="1">
            <a:spLocks/>
          </p:cNvSpPr>
          <p:nvPr/>
        </p:nvSpPr>
        <p:spPr>
          <a:xfrm rot="16200000">
            <a:off x="-146309" y="3493301"/>
            <a:ext cx="2679440" cy="996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AT" sz="2000" dirty="0">
                <a:solidFill>
                  <a:srgbClr val="00B050"/>
                </a:solidFill>
              </a:rPr>
              <a:t>V</a:t>
            </a:r>
            <a:r>
              <a:rPr lang="de-AT" sz="2000" dirty="0" smtClean="0">
                <a:solidFill>
                  <a:srgbClr val="00B050"/>
                </a:solidFill>
              </a:rPr>
              <a:t>isible   </a:t>
            </a:r>
            <a:r>
              <a:rPr lang="de-AT" sz="2000" dirty="0" smtClean="0">
                <a:solidFill>
                  <a:srgbClr val="00B050"/>
                </a:solidFill>
                <a:sym typeface="Wingdings" panose="05000000000000000000" pitchFamily="2" charset="2"/>
              </a:rPr>
              <a:t></a:t>
            </a:r>
            <a:r>
              <a:rPr lang="de-AT" sz="2000" dirty="0" smtClean="0">
                <a:solidFill>
                  <a:srgbClr val="00B050"/>
                </a:solidFill>
              </a:rPr>
              <a:t>   </a:t>
            </a:r>
            <a:r>
              <a:rPr lang="de-AT" sz="2000" dirty="0" err="1" smtClean="0">
                <a:solidFill>
                  <a:srgbClr val="00B050"/>
                </a:solidFill>
              </a:rPr>
              <a:t>Less</a:t>
            </a:r>
            <a:r>
              <a:rPr lang="de-AT" sz="2000" dirty="0" smtClean="0">
                <a:solidFill>
                  <a:srgbClr val="00B050"/>
                </a:solidFill>
              </a:rPr>
              <a:t> </a:t>
            </a:r>
            <a:r>
              <a:rPr lang="de-AT" sz="2000" dirty="0" err="1" smtClean="0">
                <a:solidFill>
                  <a:srgbClr val="00B050"/>
                </a:solidFill>
              </a:rPr>
              <a:t>visible</a:t>
            </a:r>
            <a:endParaRPr lang="de-AT" sz="2000" dirty="0" smtClean="0">
              <a:solidFill>
                <a:srgbClr val="00B05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de-AT" sz="2000" dirty="0" err="1" smtClean="0">
                <a:solidFill>
                  <a:srgbClr val="00B050"/>
                </a:solidFill>
              </a:rPr>
              <a:t>Enlightenment</a:t>
            </a:r>
            <a:r>
              <a:rPr lang="de-AT" sz="2000" dirty="0" smtClean="0">
                <a:solidFill>
                  <a:srgbClr val="00B050"/>
                </a:solidFill>
              </a:rPr>
              <a:t> Project</a:t>
            </a:r>
            <a:endParaRPr lang="de-AT" sz="2000" dirty="0">
              <a:solidFill>
                <a:srgbClr val="00B050"/>
              </a:solidFill>
            </a:endParaRPr>
          </a:p>
        </p:txBody>
      </p:sp>
      <p:sp>
        <p:nvSpPr>
          <p:cNvPr id="20" name="Inhaltsplatzhalter 2"/>
          <p:cNvSpPr txBox="1">
            <a:spLocks/>
          </p:cNvSpPr>
          <p:nvPr/>
        </p:nvSpPr>
        <p:spPr>
          <a:xfrm>
            <a:off x="2494577" y="3649577"/>
            <a:ext cx="7881851" cy="13894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AT" b="1" dirty="0" err="1" smtClean="0"/>
              <a:t>Developing</a:t>
            </a:r>
            <a:r>
              <a:rPr lang="de-AT" b="1" dirty="0" smtClean="0"/>
              <a:t> a</a:t>
            </a:r>
          </a:p>
          <a:p>
            <a:pPr marL="0" indent="0" algn="ctr">
              <a:buNone/>
            </a:pPr>
            <a:r>
              <a:rPr lang="de-AT" sz="4100" b="1" dirty="0" smtClean="0"/>
              <a:t>Global </a:t>
            </a:r>
            <a:r>
              <a:rPr lang="de-AT" sz="4100" b="1" dirty="0" err="1" smtClean="0"/>
              <a:t>central</a:t>
            </a:r>
            <a:r>
              <a:rPr lang="de-AT" sz="4100" b="1" dirty="0" smtClean="0"/>
              <a:t> </a:t>
            </a:r>
            <a:r>
              <a:rPr lang="de-AT" sz="4100" b="1" dirty="0" err="1" smtClean="0"/>
              <a:t>nervous</a:t>
            </a:r>
            <a:r>
              <a:rPr lang="de-AT" sz="4100" b="1" dirty="0" smtClean="0"/>
              <a:t> </a:t>
            </a:r>
            <a:r>
              <a:rPr lang="de-AT" sz="4100" b="1" dirty="0" err="1" smtClean="0"/>
              <a:t>system</a:t>
            </a:r>
            <a:r>
              <a:rPr lang="de-AT" sz="4100" b="1" dirty="0" smtClean="0"/>
              <a:t> </a:t>
            </a:r>
            <a:r>
              <a:rPr lang="de-AT" sz="4100" b="1" dirty="0" err="1" smtClean="0"/>
              <a:t>of</a:t>
            </a:r>
            <a:r>
              <a:rPr lang="de-AT" sz="4100" b="1" dirty="0" smtClean="0"/>
              <a:t> </a:t>
            </a:r>
            <a:r>
              <a:rPr lang="de-AT" sz="4100" b="1" dirty="0" err="1" smtClean="0"/>
              <a:t>the</a:t>
            </a:r>
            <a:r>
              <a:rPr lang="de-AT" sz="4100" b="1" dirty="0" smtClean="0"/>
              <a:t> human </a:t>
            </a:r>
            <a:r>
              <a:rPr lang="de-AT" sz="4100" b="1" dirty="0" err="1" smtClean="0"/>
              <a:t>species</a:t>
            </a:r>
            <a:r>
              <a:rPr lang="de-AT" sz="4100" b="1" dirty="0" smtClean="0"/>
              <a:t> </a:t>
            </a:r>
            <a:endParaRPr lang="de-AT" sz="4100" b="1" dirty="0"/>
          </a:p>
        </p:txBody>
      </p:sp>
      <p:sp>
        <p:nvSpPr>
          <p:cNvPr id="21" name="Inhaltsplatzhalter 2"/>
          <p:cNvSpPr txBox="1">
            <a:spLocks/>
          </p:cNvSpPr>
          <p:nvPr/>
        </p:nvSpPr>
        <p:spPr>
          <a:xfrm>
            <a:off x="3719319" y="5438077"/>
            <a:ext cx="4568469" cy="486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AT" b="1" i="1" dirty="0" err="1" smtClean="0">
                <a:solidFill>
                  <a:srgbClr val="FF0000"/>
                </a:solidFill>
              </a:rPr>
              <a:t>Thank</a:t>
            </a:r>
            <a:r>
              <a:rPr lang="de-AT" b="1" i="1" dirty="0" smtClean="0">
                <a:solidFill>
                  <a:srgbClr val="FF0000"/>
                </a:solidFill>
              </a:rPr>
              <a:t> </a:t>
            </a:r>
            <a:r>
              <a:rPr lang="de-AT" b="1" i="1" dirty="0" err="1" smtClean="0">
                <a:solidFill>
                  <a:srgbClr val="FF0000"/>
                </a:solidFill>
              </a:rPr>
              <a:t>you</a:t>
            </a:r>
            <a:r>
              <a:rPr lang="de-AT" b="1" i="1" dirty="0" smtClean="0">
                <a:solidFill>
                  <a:srgbClr val="FF0000"/>
                </a:solidFill>
              </a:rPr>
              <a:t> </a:t>
            </a:r>
            <a:r>
              <a:rPr lang="de-AT" b="1" i="1" dirty="0" err="1" smtClean="0">
                <a:solidFill>
                  <a:srgbClr val="FF0000"/>
                </a:solidFill>
              </a:rPr>
              <a:t>for</a:t>
            </a:r>
            <a:r>
              <a:rPr lang="de-AT" b="1" i="1" dirty="0" smtClean="0">
                <a:solidFill>
                  <a:srgbClr val="FF0000"/>
                </a:solidFill>
              </a:rPr>
              <a:t> </a:t>
            </a:r>
            <a:r>
              <a:rPr lang="de-AT" b="1" i="1" dirty="0" err="1" smtClean="0">
                <a:solidFill>
                  <a:srgbClr val="FF0000"/>
                </a:solidFill>
              </a:rPr>
              <a:t>your</a:t>
            </a:r>
            <a:r>
              <a:rPr lang="de-AT" b="1" i="1" dirty="0" smtClean="0">
                <a:solidFill>
                  <a:srgbClr val="FF0000"/>
                </a:solidFill>
              </a:rPr>
              <a:t> </a:t>
            </a:r>
            <a:r>
              <a:rPr lang="de-AT" b="1" i="1" dirty="0" err="1" smtClean="0">
                <a:solidFill>
                  <a:srgbClr val="FF0000"/>
                </a:solidFill>
              </a:rPr>
              <a:t>attention</a:t>
            </a:r>
            <a:endParaRPr lang="de-AT" b="1" i="1" dirty="0">
              <a:solidFill>
                <a:srgbClr val="FF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Hardy Hanappi, April 2017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7970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</Words>
  <Application>Microsoft Office PowerPoint</Application>
  <PresentationFormat>Breitbild</PresentationFormat>
  <Paragraphs>61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</vt:lpstr>
      <vt:lpstr>Digital Transformation and Political Economy</vt:lpstr>
      <vt:lpstr>Content</vt:lpstr>
      <vt:lpstr>Contradictions </vt:lpstr>
      <vt:lpstr>Contradictions </vt:lpstr>
      <vt:lpstr>Expanding the scientific base  </vt:lpstr>
      <vt:lpstr>The Vision </vt:lpstr>
    </vt:vector>
  </TitlesOfParts>
  <Company>TU Wien - Campusversion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Transformation and Political Economy</dc:title>
  <dc:creator>Gerhard Hanappi</dc:creator>
  <cp:lastModifiedBy>Hardy Hanappi</cp:lastModifiedBy>
  <cp:revision>26</cp:revision>
  <dcterms:created xsi:type="dcterms:W3CDTF">2017-04-20T15:39:28Z</dcterms:created>
  <dcterms:modified xsi:type="dcterms:W3CDTF">2017-04-21T08:45:46Z</dcterms:modified>
</cp:coreProperties>
</file>